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9" r:id="rId2"/>
    <p:sldId id="317" r:id="rId3"/>
    <p:sldId id="314" r:id="rId4"/>
    <p:sldId id="335" r:id="rId5"/>
    <p:sldId id="331" r:id="rId6"/>
    <p:sldId id="332" r:id="rId7"/>
    <p:sldId id="316" r:id="rId8"/>
    <p:sldId id="288" r:id="rId9"/>
    <p:sldId id="329" r:id="rId10"/>
    <p:sldId id="330" r:id="rId11"/>
    <p:sldId id="336" r:id="rId12"/>
    <p:sldId id="333" r:id="rId13"/>
    <p:sldId id="337" r:id="rId14"/>
    <p:sldId id="293" r:id="rId15"/>
    <p:sldId id="270" r:id="rId16"/>
    <p:sldId id="282" r:id="rId17"/>
    <p:sldId id="284" r:id="rId18"/>
    <p:sldId id="283" r:id="rId19"/>
    <p:sldId id="285" r:id="rId20"/>
    <p:sldId id="262" r:id="rId21"/>
    <p:sldId id="286" r:id="rId22"/>
    <p:sldId id="290" r:id="rId2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74147" autoAdjust="0"/>
  </p:normalViewPr>
  <p:slideViewPr>
    <p:cSldViewPr snapToGrid="0">
      <p:cViewPr varScale="1">
        <p:scale>
          <a:sx n="50" d="100"/>
          <a:sy n="50" d="100"/>
        </p:scale>
        <p:origin x="4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9F336-340F-4BFD-A5CE-931478A80E05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85B5-42BD-4405-8333-17CEEDD3591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65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+&lt;0.1% +0.2% +0.2% +1.0% +1.9% +1.9% +2.4%</a:t>
            </a:r>
          </a:p>
          <a:p>
            <a:r>
              <a:rPr lang="es-MX" sz="1200" dirty="0"/>
              <a:t>   +0.1% +0.2% +0.2% +1.0% +2.5% +2.5%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785B5-42BD-4405-8333-17CEEDD35915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98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320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2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18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272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37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2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5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33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2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124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529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6C34E-3B94-46CB-9B30-AF5EFC7D336D}" type="datetimeFigureOut">
              <a:rPr lang="es-PE" smtClean="0"/>
              <a:t>26/10/2021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4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hosregdia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Casos%20Covid\resultado\incsemanaregion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file:///C:\Users\Willy\Emerge-UPCH%20Dropbox\2.%20Jefatura\Projects\CoViD-19\MINSA\Datos\UCI\positividad\Agpositividadregdia.p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file:///C:\Users\Willy\Emerge-UPCH%20Dropbox\2.%20Jefatura\Projects\CoViD-19\Analisis\Sec.%20Variantes\Variantes%20Macroregi&#243;n\SIERRA%20SELVA%20NORTE.png" TargetMode="External"/><Relationship Id="rId3" Type="http://schemas.openxmlformats.org/officeDocument/2006/relationships/image" Target="file:///C:\Users\Willy\Emerge-UPCH%20Dropbox\2.%20Jefatura\Projects\CoViD-19\Analisis\Sec.%20Variantes\Variantes%20Macroregi&#243;n\COSTA%20CENTRO.png" TargetMode="External"/><Relationship Id="rId7" Type="http://schemas.openxmlformats.org/officeDocument/2006/relationships/image" Target="file:///C:\Users\Willy\Emerge-UPCH%20Dropbox\2.%20Jefatura\Projects\CoViD-19\Analisis\Sec.%20Variantes\Variantes%20Macroregi&#243;n\COSTA%20SUR.png" TargetMode="Externa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file:///C:\Users\Willy\Emerge-UPCH%20Dropbox\2.%20Jefatura\Projects\CoViD-19\Analisis\Sec.%20Variantes\Variantes%20Macroregi&#243;n\SIERRA%20CENTRO.png" TargetMode="External"/><Relationship Id="rId5" Type="http://schemas.openxmlformats.org/officeDocument/2006/relationships/image" Target="file:///C:\Users\Willy\Emerge-UPCH%20Dropbox\2.%20Jefatura\Projects\CoViD-19\Analisis\Sec.%20Variantes\Variantes%20Macroregi&#243;n\COSTA%20NORTE.png" TargetMode="External"/><Relationship Id="rId15" Type="http://schemas.openxmlformats.org/officeDocument/2006/relationships/image" Target="file:///C:\Users\Willy\Emerge-UPCH%20Dropbox\2.%20Jefatura\Projects\CoViD-19\Analisis\Sec.%20Variantes\Variantes%20Macroregi&#243;n\SIERRA%20SELVA%20SUR.png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file:///C:\Users\Willy\Emerge-UPCH%20Dropbox\2.%20Jefatura\Projects\CoViD-19\Analisis\Sec.%20Variantes\Variantes%20Macroregi&#243;n\SELVA%20BAJA.png" TargetMode="External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file:///C:\Users\Willy\Emerge-UPCH%20Dropbox\2.%20Jefatura\Projects\CoViD-19\MINSA\Informes\PNG\LIMAprovg.png" TargetMode="External"/><Relationship Id="rId18" Type="http://schemas.openxmlformats.org/officeDocument/2006/relationships/image" Target="file:///C:\Users\Willy\Emerge-UPCH%20Dropbox\2.%20Jefatura\Projects\CoViD-19\MINSA\Informes\PNG\ICAsd.png" TargetMode="External"/><Relationship Id="rId3" Type="http://schemas.openxmlformats.org/officeDocument/2006/relationships/image" Target="file:///C:\Users\Willy\Emerge-UPCH%20Dropbox\2.%20Jefatura\Projects\CoViD-19\MINSA\Datos\UCI\positividad\costacentro2.png" TargetMode="External"/><Relationship Id="rId7" Type="http://schemas.openxmlformats.org/officeDocument/2006/relationships/image" Target="file:///C:\Users\Willy\Emerge-UPCH%20Dropbox\2.%20Jefatura\Projects\CoViD-19\MINSA\Informes\PNG\nucicostacentro.png" TargetMode="External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26.png"/><Relationship Id="rId16" Type="http://schemas.openxmlformats.org/officeDocument/2006/relationships/image" Target="file:///C:\Users\Willy\Emerge-UPCH%20Dropbox\2.%20Jefatura\Projects\CoViD-19\MINSA\Informes\PNG\CALLAOsd.png" TargetMode="External"/><Relationship Id="rId20" Type="http://schemas.openxmlformats.org/officeDocument/2006/relationships/image" Target="file:///C:\Users\Willy\Emerge-UPCH%20Dropbox\2.%20Jefatura\Projects\CoViD-19\MINSA\Informes\PNG\ANCASHsd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file:///C:\Users\Willy\Emerge-UPCH%20Dropbox\2.%20Jefatura\Projects\CoViD-19\MINSA\Informes\PNG\LA%20LIBERTADsd.png" TargetMode="External"/><Relationship Id="rId5" Type="http://schemas.openxmlformats.org/officeDocument/2006/relationships/image" Target="file:///C:\Users\Willy\Emerge-UPCH%20Dropbox\2.%20Jefatura\Projects\CoViD-19\MINSA\Informes\PNG\costacentro2.png" TargetMode="External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19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file:///C:\Users\Willy\Emerge-UPCH%20Dropbox\2.%20Jefatura\Projects\CoViD-19\MINSA\Informes\PNG\ucicostacentro.png" TargetMode="External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file:///C:\Users\Willy\Emerge-UPCH%20Dropbox\2.%20Jefatura\Projects\CoViD-19\MINSA\Informes\PNG\TACNAsd.png" TargetMode="External"/><Relationship Id="rId3" Type="http://schemas.openxmlformats.org/officeDocument/2006/relationships/image" Target="file:///C:\Users\Willy\Emerge-UPCH%20Dropbox\2.%20Jefatura\Projects\CoViD-19\MINSA\Datos\UCI\positividad\costasur2.png" TargetMode="External"/><Relationship Id="rId7" Type="http://schemas.openxmlformats.org/officeDocument/2006/relationships/image" Target="file:///C:\Users\Willy\Emerge-UPCH%20Dropbox\2.%20Jefatura\Projects\CoViD-19\MINSA\Informes\PNG\nucicostasur.png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file:///C:\Users\Willy\Emerge-UPCH%20Dropbox\2.%20Jefatura\Projects\CoViD-19\MINSA\Informes\PNG\AREQUIPAsd.png" TargetMode="External"/><Relationship Id="rId5" Type="http://schemas.openxmlformats.org/officeDocument/2006/relationships/image" Target="file:///C:\Users\Willy\Emerge-UPCH%20Dropbox\2.%20Jefatura\Projects\CoViD-19\MINSA\Informes\PNG\costasur2.png" TargetMode="External"/><Relationship Id="rId15" Type="http://schemas.openxmlformats.org/officeDocument/2006/relationships/image" Target="file:///C:\Users\Willy\Emerge-UPCH%20Dropbox\2.%20Jefatura\Projects\CoViD-19\MINSA\Informes\PNG\MOQUEGUAsd.png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file:///C:\Users\Willy\Emerge-UPCH%20Dropbox\2.%20Jefatura\Projects\CoViD-19\MINSA\Informes\PNG\ucicostasur.png" TargetMode="External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file:///C:\Users\Willy\Emerge-UPCH%20Dropbox\2.%20Jefatura\Projects\CoViD-19\MINSA\Informes\PNG\APURIMACsd.png" TargetMode="External"/><Relationship Id="rId18" Type="http://schemas.openxmlformats.org/officeDocument/2006/relationships/image" Target="../media/image51.png"/><Relationship Id="rId3" Type="http://schemas.openxmlformats.org/officeDocument/2006/relationships/image" Target="file:///C:\Users\Willy\Emerge-UPCH%20Dropbox\2.%20Jefatura\Projects\CoViD-19\MINSA\Informes\PNG\sierraselvasur2.png" TargetMode="External"/><Relationship Id="rId7" Type="http://schemas.openxmlformats.org/officeDocument/2006/relationships/image" Target="file:///C:\Users\Willy\Emerge-UPCH%20Dropbox\2.%20Jefatura\Projects\CoViD-19\MINSA\Informes\PNG\ucisierrasur.png" TargetMode="External"/><Relationship Id="rId12" Type="http://schemas.openxmlformats.org/officeDocument/2006/relationships/image" Target="../media/image48.png"/><Relationship Id="rId17" Type="http://schemas.openxmlformats.org/officeDocument/2006/relationships/image" Target="file:///C:\Users\Willy\Emerge-UPCH%20Dropbox\2.%20Jefatura\Projects\CoViD-19\MINSA\Informes\PNG\MADRE%20DE%20DIOSsd.png" TargetMode="External"/><Relationship Id="rId2" Type="http://schemas.openxmlformats.org/officeDocument/2006/relationships/image" Target="../media/image4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file:///C:\Users\Willy\Emerge-UPCH%20Dropbox\2.%20Jefatura\Projects\CoViD-19\MINSA\Informes\PNG\PUNOsd.png" TargetMode="External"/><Relationship Id="rId5" Type="http://schemas.openxmlformats.org/officeDocument/2006/relationships/image" Target="file:///C:\Users\Willy\Emerge-UPCH%20Dropbox\2.%20Jefatura\Projects\CoViD-19\MINSA\Datos\UCI\positividad\sierraselvasur2.png" TargetMode="External"/><Relationship Id="rId15" Type="http://schemas.openxmlformats.org/officeDocument/2006/relationships/image" Target="file:///C:\Users\Willy\Emerge-UPCH%20Dropbox\2.%20Jefatura\Projects\CoViD-19\MINSA\Informes\PNG\CUSCOsd.png" TargetMode="External"/><Relationship Id="rId10" Type="http://schemas.openxmlformats.org/officeDocument/2006/relationships/image" Target="../media/image47.png"/><Relationship Id="rId19" Type="http://schemas.openxmlformats.org/officeDocument/2006/relationships/image" Target="file:///C:\Users\Willy\Emerge-UPCH%20Dropbox\2.%20Jefatura\Projects\CoViD-19\MINSA\Informes\PNG\AYACUCHOsd.png" TargetMode="External"/><Relationship Id="rId4" Type="http://schemas.openxmlformats.org/officeDocument/2006/relationships/image" Target="../media/image44.png"/><Relationship Id="rId9" Type="http://schemas.openxmlformats.org/officeDocument/2006/relationships/image" Target="file:///C:\Users\Willy\Emerge-UPCH%20Dropbox\2.%20Jefatura\Projects\CoViD-19\MINSA\Informes\PNG\nucisierrasur.png" TargetMode="External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file:///C:\Users\Willy\Emerge-UPCH%20Dropbox\2.%20Jefatura\Projects\CoViD-19\MINSA\Informes\PNG\JUNINsd.png" TargetMode="External"/><Relationship Id="rId3" Type="http://schemas.openxmlformats.org/officeDocument/2006/relationships/image" Target="file:///C:\Users\Willy\Emerge-UPCH%20Dropbox\2.%20Jefatura\Projects\CoViD-19\MINSA\Informes\PNG\sierracentro2.png" TargetMode="External"/><Relationship Id="rId7" Type="http://schemas.openxmlformats.org/officeDocument/2006/relationships/image" Target="file:///C:\Users\Willy\Emerge-UPCH%20Dropbox\2.%20Jefatura\Projects\CoViD-19\MINSA\Informes\PNG\ucisierracentro.png" TargetMode="External"/><Relationship Id="rId12" Type="http://schemas.openxmlformats.org/officeDocument/2006/relationships/image" Target="../media/image57.png"/><Relationship Id="rId17" Type="http://schemas.openxmlformats.org/officeDocument/2006/relationships/image" Target="file:///C:\Users\Willy\Emerge-UPCH%20Dropbox\2.%20Jefatura\Projects\CoViD-19\MINSA\Informes\PNG\HUANCAVELICAsd.png" TargetMode="External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file:///C:\Users\Willy\Emerge-UPCH%20Dropbox\2.%20Jefatura\Projects\CoViD-19\MINSA\Informes\PNG\HUANUCOsd.png" TargetMode="External"/><Relationship Id="rId5" Type="http://schemas.openxmlformats.org/officeDocument/2006/relationships/image" Target="file:///C:\Users\Willy\Emerge-UPCH%20Dropbox\2.%20Jefatura\Projects\CoViD-19\MINSA\Datos\UCI\positividad\sierracentro2.png" TargetMode="External"/><Relationship Id="rId15" Type="http://schemas.openxmlformats.org/officeDocument/2006/relationships/image" Target="file:///C:\Users\Willy\Emerge-UPCH%20Dropbox\2.%20Jefatura\Projects\CoViD-19\MINSA\Informes\PNG\PASCOsd.png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file:///C:\Users\Willy\Emerge-UPCH%20Dropbox\2.%20Jefatura\Projects\CoViD-19\MINSA\Informes\PNG\nucisierracentro.png" TargetMode="External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file:///C:\Users\Willy\Emerge-UPCH%20Dropbox\2.%20Jefatura\Projects\CoViD-19\MINSA\Informes\PNG\LORETOsd.png" TargetMode="External"/><Relationship Id="rId3" Type="http://schemas.openxmlformats.org/officeDocument/2006/relationships/image" Target="file:///C:\Users\Willy\Emerge-UPCH%20Dropbox\2.%20Jefatura\Projects\CoViD-19\MINSA\Datos\UCI\positividad\selvabaja2.png" TargetMode="External"/><Relationship Id="rId7" Type="http://schemas.openxmlformats.org/officeDocument/2006/relationships/image" Target="file:///C:\Users\Willy\Emerge-UPCH%20Dropbox\2.%20Jefatura\Projects\CoViD-19\MINSA\Informes\PNG\uciselvabaja.png" TargetMode="External"/><Relationship Id="rId12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file:///C:\Users\Willy\Emerge-UPCH%20Dropbox\2.%20Jefatura\Projects\CoViD-19\MINSA\Informes\PNG\UCAYALIsd.png" TargetMode="External"/><Relationship Id="rId5" Type="http://schemas.openxmlformats.org/officeDocument/2006/relationships/image" Target="file:///C:\Users\Willy\Emerge-UPCH%20Dropbox\2.%20Jefatura\Projects\CoViD-19\MINSA\Informes\PNG\selvabaja2.png" TargetMode="Externa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file:///C:\Users\Willy\Emerge-UPCH%20Dropbox\2.%20Jefatura\Projects\CoViD-19\MINSA\Informes\PNG\nuciselvabaja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perus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file:///C:\Users\Willy\Emerge-UPCH%20Dropbox\2.%20Jefatura\Projects\CoViD-19\MINSA\Informes\PNG\AMAZONASsd.png" TargetMode="External"/><Relationship Id="rId3" Type="http://schemas.openxmlformats.org/officeDocument/2006/relationships/image" Target="file:///C:\Users\Willy\Emerge-UPCH%20Dropbox\2.%20Jefatura\Projects\CoViD-19\MINSA\Datos\UCI\positividad\sierraselvanorte2.png" TargetMode="External"/><Relationship Id="rId7" Type="http://schemas.openxmlformats.org/officeDocument/2006/relationships/image" Target="file:///C:\Users\Willy\Emerge-UPCH%20Dropbox\2.%20Jefatura\Projects\CoViD-19\MINSA\Informes\PNG\ucisierraselvanorte.png" TargetMode="External"/><Relationship Id="rId12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file:///C:\Users\Willy\Emerge-UPCH%20Dropbox\2.%20Jefatura\Projects\CoViD-19\MINSA\Informes\PNG\CAJAMARCAsd.png" TargetMode="External"/><Relationship Id="rId5" Type="http://schemas.openxmlformats.org/officeDocument/2006/relationships/image" Target="file:///C:\Users\Willy\Emerge-UPCH%20Dropbox\2.%20Jefatura\Projects\CoViD-19\MINSA\Informes\PNG\sierraselvanorte2.png" TargetMode="External"/><Relationship Id="rId15" Type="http://schemas.openxmlformats.org/officeDocument/2006/relationships/image" Target="file:///C:\Users\Willy\Emerge-UPCH%20Dropbox\2.%20Jefatura\Projects\CoViD-19\MINSA\Informes\PNG\SAN%20MARTINsd.png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file:///C:\Users\Willy\Emerge-UPCH%20Dropbox\2.%20Jefatura\Projects\CoViD-19\MINSA\Informes\PNG\nucisierraselvanorte.png" TargetMode="External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file:///C:\Users\Willy\Emerge-UPCH%20Dropbox\2.%20Jefatura\Projects\CoViD-19\MINSA\Informes\PNG\TUMBESsd.png" TargetMode="External"/><Relationship Id="rId3" Type="http://schemas.openxmlformats.org/officeDocument/2006/relationships/image" Target="file:///C:\Users\Willy\Emerge-UPCH%20Dropbox\2.%20Jefatura\Projects\CoViD-19\MINSA\Datos\UCI\positividad\costanorte2.png" TargetMode="External"/><Relationship Id="rId7" Type="http://schemas.openxmlformats.org/officeDocument/2006/relationships/image" Target="file:///C:\Users\Willy\Emerge-UPCH%20Dropbox\2.%20Jefatura\Projects\CoViD-19\MINSA\Informes\PNG\ucicostaorte.png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file:///C:\Users\Willy\Emerge-UPCH%20Dropbox\2.%20Jefatura\Projects\CoViD-19\MINSA\Informes\PNG\LAMBAYEQUEsd.png" TargetMode="External"/><Relationship Id="rId5" Type="http://schemas.openxmlformats.org/officeDocument/2006/relationships/image" Target="file:///C:\Users\Willy\Emerge-UPCH%20Dropbox\2.%20Jefatura\Projects\CoViD-19\MINSA\Informes\PNG\nucicostaorte.png" TargetMode="External"/><Relationship Id="rId15" Type="http://schemas.openxmlformats.org/officeDocument/2006/relationships/image" Target="file:///C:\Users\Willy\Emerge-UPCH%20Dropbox\2.%20Jefatura\Projects\CoViD-19\MINSA\Informes\PNG\PIURAsd.png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file:///C:\Users\Willy\Emerge-UPCH%20Dropbox\2.%20Jefatura\Projects\CoViD-19\MINSA\Informes\PNG\costanorte2.png" TargetMode="External"/><Relationship Id="rId1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MAPAsd.png" TargetMode="External"/><Relationship Id="rId7" Type="http://schemas.openxmlformats.org/officeDocument/2006/relationships/image" Target="file:///C:\Users\Willy\Emerge-UPCH%20Dropbox\2.%20Jefatura\Projects\CoViD-19\MINSA\Informes\PNG\increg.png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file:///C:\Users\Willy\Emerge-UPCH%20Dropbox\2.%20Jefatura\Projects\CoViD-19\MINSA\Informes\PNG\combinado.png" TargetMode="Externa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hospocupperu.p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Willy\Emerge-UPCH%20Dropbox\2.%20Jefatura\Projects\CoViD-19\MINSA\Informes\PNG\uciocupperu.png" TargetMode="External"/><Relationship Id="rId5" Type="http://schemas.openxmlformats.org/officeDocument/2006/relationships/image" Target="../media/image3.png"/><Relationship Id="rId10" Type="http://schemas.openxmlformats.org/officeDocument/2006/relationships/image" Target="file:///C:\Users\Willy\Emerge-UPCH%20Dropbox\2.%20Jefatura\Projects\CoViD-19\MINSA\Informes\PNG\UCI.png" TargetMode="External"/><Relationship Id="rId4" Type="http://schemas.openxmlformats.org/officeDocument/2006/relationships/image" Target="file:///C:\Users\Willy\Emerge-UPCH%20Dropbox\2.%20Jefatura\Projects\CoViD-19\MINSA\Informes\PNG\noUCI.png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Casos%20Covid\resultado\perusd4s.png" TargetMode="External"/><Relationship Id="rId7" Type="http://schemas.openxmlformats.org/officeDocument/2006/relationships/image" Target="file:///C:\Users\Willy\Emerge-UPCH%20Dropbox\2.%20Jefatura\Projects\CoViD-19\Analisis\Casos%20Covid\resultado\incedadsemanal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file:///C:\Users\Willy\Emerge-UPCH%20Dropbox\2.%20Jefatura\Projects\CoViD-19\Analisis\Casos%20Covid\resultado\perusd.png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Pruebas%20antigenicas\antigenica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Sec.%20Variantes\Variantes\LIMA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Willy\Emerge-UPCH%20Dropbox\2.%20Jefatura\Projects\CoViD-19\Analisis\Sec.%20Variantes\Variantes\CALLAO.png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tablasemanal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uciregdia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7421" y="315544"/>
            <a:ext cx="11732192" cy="1743462"/>
          </a:xfrm>
        </p:spPr>
        <p:txBody>
          <a:bodyPr>
            <a:normAutofit/>
          </a:bodyPr>
          <a:lstStyle/>
          <a:p>
            <a:r>
              <a:rPr lang="es-PE" b="1" dirty="0"/>
              <a:t>Situación Epidemiológica de la </a:t>
            </a:r>
            <a:br>
              <a:rPr lang="es-PE" b="1" dirty="0"/>
            </a:br>
            <a:r>
              <a:rPr lang="es-PE" b="1" dirty="0"/>
              <a:t>COVID-19 al </a:t>
            </a:r>
            <a:r>
              <a:rPr lang="es-PE" b="1" u="sng" dirty="0">
                <a:solidFill>
                  <a:srgbClr val="FF0000"/>
                </a:solidFill>
              </a:rPr>
              <a:t>23 de Octubre</a:t>
            </a:r>
            <a:r>
              <a:rPr lang="es-PE" b="1" dirty="0"/>
              <a:t> del 2021</a:t>
            </a:r>
            <a:endParaRPr lang="es-PE" sz="44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82389" y="2470246"/>
            <a:ext cx="11627224" cy="4307875"/>
          </a:xfrm>
        </p:spPr>
        <p:txBody>
          <a:bodyPr>
            <a:normAutofit lnSpcReduction="10000"/>
          </a:bodyPr>
          <a:lstStyle/>
          <a:p>
            <a:r>
              <a:rPr lang="es-PE" dirty="0"/>
              <a:t>Estado y tendencia semanal con datos disponibles a la </a:t>
            </a:r>
            <a:r>
              <a:rPr lang="es-PE" b="1" u="sng" dirty="0">
                <a:solidFill>
                  <a:srgbClr val="FF0000"/>
                </a:solidFill>
              </a:rPr>
              <a:t>semana epidemiológica 42</a:t>
            </a:r>
            <a:r>
              <a:rPr lang="es-PE" dirty="0"/>
              <a:t> del 2021</a:t>
            </a:r>
          </a:p>
          <a:p>
            <a:endParaRPr lang="es-PE" dirty="0"/>
          </a:p>
          <a:p>
            <a:r>
              <a:rPr lang="es-PE" dirty="0"/>
              <a:t>Fuentes</a:t>
            </a:r>
          </a:p>
          <a:p>
            <a:r>
              <a:rPr lang="es-PE" b="1" u="sng" dirty="0"/>
              <a:t>Datos públicos</a:t>
            </a:r>
            <a:r>
              <a:rPr lang="es-PE" dirty="0"/>
              <a:t>: Fallecidos confirmados y sospechosos del </a:t>
            </a:r>
            <a:r>
              <a:rPr lang="es-PE" dirty="0" err="1"/>
              <a:t>Sinadef</a:t>
            </a:r>
            <a:r>
              <a:rPr lang="es-PE" dirty="0"/>
              <a:t>, o</a:t>
            </a:r>
            <a:r>
              <a:rPr lang="es-MX" dirty="0" err="1"/>
              <a:t>cupación</a:t>
            </a:r>
            <a:r>
              <a:rPr lang="es-MX" dirty="0"/>
              <a:t> de camas hospitalarias UCI y no UCI de </a:t>
            </a:r>
            <a:r>
              <a:rPr lang="es-MX" dirty="0" err="1"/>
              <a:t>Susalud</a:t>
            </a:r>
            <a:r>
              <a:rPr lang="es-MX" dirty="0"/>
              <a:t>, casos confirmados </a:t>
            </a:r>
            <a:r>
              <a:rPr lang="es-PE" dirty="0"/>
              <a:t>del CDC Perú</a:t>
            </a:r>
            <a:r>
              <a:rPr lang="es-MX" dirty="0"/>
              <a:t>, positividad </a:t>
            </a:r>
            <a:r>
              <a:rPr lang="es-MX" dirty="0" err="1"/>
              <a:t>antig</a:t>
            </a:r>
            <a:r>
              <a:rPr lang="es-PE" dirty="0" err="1"/>
              <a:t>énica</a:t>
            </a:r>
            <a:r>
              <a:rPr lang="es-PE" dirty="0"/>
              <a:t> de </a:t>
            </a:r>
            <a:r>
              <a:rPr lang="es-PE" dirty="0" err="1"/>
              <a:t>SiCovid</a:t>
            </a:r>
            <a:r>
              <a:rPr lang="es-PE" dirty="0"/>
              <a:t> y molecular del INS y variantes secuenciadas por el INS</a:t>
            </a:r>
            <a:endParaRPr lang="es-MX" dirty="0"/>
          </a:p>
          <a:p>
            <a:endParaRPr lang="es-ES" dirty="0"/>
          </a:p>
          <a:p>
            <a:r>
              <a:rPr lang="es-ES" dirty="0"/>
              <a:t>Elaborado por Andrés G. (Willy) Lescano* y Laura Orellana, Christian Ponce, Diego Fano, Dennis Pino y Kevin Flores, siguiendo pautas desarrolladas con otros miembros del grupo</a:t>
            </a:r>
          </a:p>
          <a:p>
            <a:endParaRPr lang="es-ES" dirty="0"/>
          </a:p>
          <a:p>
            <a:r>
              <a:rPr lang="es-ES" dirty="0"/>
              <a:t>* Ex miembro del Grupo Prospectiva, +94761-9799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686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919" y="862664"/>
            <a:ext cx="9384435" cy="682904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93516" cy="831101"/>
          </a:xfrm>
        </p:spPr>
        <p:txBody>
          <a:bodyPr>
            <a:noAutofit/>
          </a:bodyPr>
          <a:lstStyle/>
          <a:p>
            <a:pPr algn="ctr"/>
            <a:r>
              <a:rPr lang="es-PE" sz="2800" b="1" dirty="0"/>
              <a:t>Ocupación de camas de no UCI sube 0.2%, llegó a 22.7%</a:t>
            </a:r>
            <a:br>
              <a:rPr lang="es-PE" sz="2800" b="1" dirty="0"/>
            </a:br>
            <a:r>
              <a:rPr lang="es-PE" sz="2800" b="1" dirty="0"/>
              <a:t>probablemente por descenso de camas operativas</a:t>
            </a:r>
            <a:endParaRPr lang="es-PE" sz="2800" b="1" u="sng" dirty="0">
              <a:solidFill>
                <a:srgbClr val="FF0000"/>
              </a:solidFill>
            </a:endParaRP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9378228" y="551329"/>
            <a:ext cx="2813772" cy="6296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Suben &gt;1%*:</a:t>
            </a:r>
            <a:r>
              <a:rPr lang="es-PE" dirty="0">
                <a:solidFill>
                  <a:srgbClr val="002060"/>
                </a:solidFill>
              </a:rPr>
              <a:t> Amazonas (1.7%), Lambayeque (1.7%), La Libertad (1.1%) en el norte, y Ucayali (5.6%)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Ucayali sube cinco semanas, mismo número de camas operativas</a:t>
            </a:r>
            <a:r>
              <a:rPr lang="es-PE" b="1" dirty="0">
                <a:solidFill>
                  <a:srgbClr val="FF0000"/>
                </a:solidFill>
              </a:rPr>
              <a:t>**</a:t>
            </a:r>
            <a:endParaRPr lang="es-PE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Semanas previas suben 4, 5, 8 y 4 regiones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ES" b="1" dirty="0">
                <a:solidFill>
                  <a:srgbClr val="FF0000"/>
                </a:solidFill>
              </a:rPr>
              <a:t>Mucho &gt; media</a:t>
            </a:r>
            <a:r>
              <a:rPr lang="es-ES" dirty="0">
                <a:solidFill>
                  <a:srgbClr val="002060"/>
                </a:solidFill>
              </a:rPr>
              <a:t>: Lima metropolitana (47%) y Callao (59%) en la costa central más Lambayeque (50%) y Ucayali (27%). Cerca: Arequipa (22%) y Puno (15%) en el sur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Se mantiene (±1%) con ocupación &gt;30%: </a:t>
            </a:r>
            <a:r>
              <a:rPr lang="es-PE" dirty="0">
                <a:solidFill>
                  <a:schemeClr val="accent5">
                    <a:lumMod val="50000"/>
                  </a:schemeClr>
                </a:solidFill>
              </a:rPr>
              <a:t>Lima metropolitana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830358" y="5669257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434137" y="121914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614988" y="5891062"/>
            <a:ext cx="869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463029" y="3259919"/>
            <a:ext cx="869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906341" y="3291296"/>
            <a:ext cx="869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7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986118" y="-81889"/>
            <a:ext cx="10515600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/>
              <a:t>Casos semanales proyectados por región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-70555" y="618312"/>
            <a:ext cx="7540500" cy="1476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FF0000"/>
                </a:solidFill>
              </a:rPr>
              <a:t>SE42 subió 2.9% versus SE41</a:t>
            </a:r>
          </a:p>
          <a:p>
            <a:r>
              <a:rPr lang="es-ES" sz="2400" b="1" dirty="0">
                <a:solidFill>
                  <a:srgbClr val="FF0000"/>
                </a:solidFill>
              </a:rPr>
              <a:t>Suben 12 regiones, algunas por varias semanas</a:t>
            </a:r>
          </a:p>
          <a:p>
            <a:r>
              <a:rPr lang="es-ES" sz="2400" b="1" dirty="0">
                <a:solidFill>
                  <a:srgbClr val="FF0000"/>
                </a:solidFill>
              </a:rPr>
              <a:t>Alza costa norte y centro, sierra/selva norte y sierra sur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3642" y="2150945"/>
            <a:ext cx="7005851" cy="508877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394253" y="4539178"/>
            <a:ext cx="861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***</a:t>
            </a:r>
            <a:endParaRPr lang="es-PE" sz="3200" dirty="0"/>
          </a:p>
        </p:txBody>
      </p:sp>
      <p:sp>
        <p:nvSpPr>
          <p:cNvPr id="10" name="Rectángulo 9"/>
          <p:cNvSpPr/>
          <p:nvPr/>
        </p:nvSpPr>
        <p:spPr>
          <a:xfrm>
            <a:off x="1366826" y="3794384"/>
            <a:ext cx="658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**</a:t>
            </a:r>
            <a:endParaRPr lang="es-PE" sz="3200" dirty="0"/>
          </a:p>
        </p:txBody>
      </p:sp>
      <p:sp>
        <p:nvSpPr>
          <p:cNvPr id="12" name="Rectángulo 11"/>
          <p:cNvSpPr/>
          <p:nvPr/>
        </p:nvSpPr>
        <p:spPr>
          <a:xfrm>
            <a:off x="3472376" y="311298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  <p:sp>
        <p:nvSpPr>
          <p:cNvPr id="13" name="Rectángulo 12"/>
          <p:cNvSpPr/>
          <p:nvPr/>
        </p:nvSpPr>
        <p:spPr>
          <a:xfrm>
            <a:off x="5574843" y="2430471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537902" y="242150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418735" y="312523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95550" y="3798867"/>
            <a:ext cx="902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**</a:t>
            </a:r>
            <a:endParaRPr lang="es-PE" sz="3200" dirty="0"/>
          </a:p>
        </p:txBody>
      </p:sp>
      <p:sp>
        <p:nvSpPr>
          <p:cNvPr id="18" name="Rectángulo 17"/>
          <p:cNvSpPr/>
          <p:nvPr/>
        </p:nvSpPr>
        <p:spPr>
          <a:xfrm>
            <a:off x="2428034" y="3785420"/>
            <a:ext cx="8278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**</a:t>
            </a:r>
            <a:endParaRPr lang="es-PE" sz="3200" dirty="0"/>
          </a:p>
        </p:txBody>
      </p:sp>
      <p:sp>
        <p:nvSpPr>
          <p:cNvPr id="19" name="Rectángulo 18"/>
          <p:cNvSpPr/>
          <p:nvPr/>
        </p:nvSpPr>
        <p:spPr>
          <a:xfrm>
            <a:off x="4535838" y="378990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  <p:sp>
        <p:nvSpPr>
          <p:cNvPr id="20" name="Rectángulo 19"/>
          <p:cNvSpPr/>
          <p:nvPr/>
        </p:nvSpPr>
        <p:spPr>
          <a:xfrm>
            <a:off x="4520663" y="310569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  <p:sp>
        <p:nvSpPr>
          <p:cNvPr id="21" name="Rectángulo 20"/>
          <p:cNvSpPr/>
          <p:nvPr/>
        </p:nvSpPr>
        <p:spPr>
          <a:xfrm>
            <a:off x="4538678" y="453021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  <p:sp>
        <p:nvSpPr>
          <p:cNvPr id="22" name="Rectángulo 21"/>
          <p:cNvSpPr/>
          <p:nvPr/>
        </p:nvSpPr>
        <p:spPr>
          <a:xfrm>
            <a:off x="5571752" y="4521250"/>
            <a:ext cx="6395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**</a:t>
            </a:r>
            <a:endParaRPr lang="es-PE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662" y="684033"/>
            <a:ext cx="4526821" cy="61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7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r:link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637" y="833915"/>
            <a:ext cx="8844887" cy="6830704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8714886" y="7338"/>
            <a:ext cx="3463667" cy="1831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11 suben:</a:t>
            </a:r>
            <a:r>
              <a:rPr lang="es-PE" sz="1600" dirty="0">
                <a:solidFill>
                  <a:srgbClr val="002060"/>
                </a:solidFill>
              </a:rPr>
              <a:t> Tumbes (2), Piura (2), San Martín y La Libertad en el norte, e Ica, Ayacucho, Cusco, Arequipa, Moquegua y Puno (2) en el sur, más Huánuco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Dos suben &gt;1%:*</a:t>
            </a:r>
            <a:r>
              <a:rPr lang="es-PE" sz="1600" dirty="0">
                <a:solidFill>
                  <a:srgbClr val="002060"/>
                </a:solidFill>
              </a:rPr>
              <a:t> San Martín (2.0%) e Ica (1.0%), no repiten. Semanas previas: 6, 2, 2 y 2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0" y="209043"/>
            <a:ext cx="8659906" cy="468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200" dirty="0"/>
              <a:t>Positividad antigénica baja de 3.06% a 3.02% (1.4%)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31020" y="4379847"/>
            <a:ext cx="1056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804158" y="2261553"/>
            <a:ext cx="706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831052" y="4379847"/>
            <a:ext cx="706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139974" y="5706346"/>
            <a:ext cx="1056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144457" y="1206067"/>
            <a:ext cx="1056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871207"/>
              </p:ext>
            </p:extLst>
          </p:nvPr>
        </p:nvGraphicFramePr>
        <p:xfrm>
          <a:off x="8742333" y="1852398"/>
          <a:ext cx="3409326" cy="496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Hoja de cálculo" r:id="rId5" imgW="3800466" imgH="5533911" progId="Excel.Sheet.12">
                  <p:embed/>
                </p:oleObj>
              </mc:Choice>
              <mc:Fallback>
                <p:oleObj name="Hoja de cálculo" r:id="rId5" imgW="3800466" imgH="55339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42333" y="1852398"/>
                        <a:ext cx="3409326" cy="496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Marcador de contenido 2"/>
          <p:cNvSpPr txBox="1">
            <a:spLocks/>
          </p:cNvSpPr>
          <p:nvPr/>
        </p:nvSpPr>
        <p:spPr>
          <a:xfrm>
            <a:off x="2998694" y="5565249"/>
            <a:ext cx="5778344" cy="20455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Alta (≥5%)**:</a:t>
            </a:r>
            <a:r>
              <a:rPr lang="es-PE" sz="1600" dirty="0">
                <a:solidFill>
                  <a:schemeClr val="tx2">
                    <a:lumMod val="50000"/>
                  </a:schemeClr>
                </a:solidFill>
              </a:rPr>
              <a:t> Tumbes (5.8%), Amazonas (6.8%) e Ica (5.0%)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chemeClr val="tx2">
                    <a:lumMod val="50000"/>
                  </a:schemeClr>
                </a:solidFill>
              </a:rPr>
              <a:t>Semanas previas: 3, 5, 4 y 4 regiones. Tumbes y Amazonas repiten</a:t>
            </a: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/>
              <a:t>Lima metropolitana baja de 3.54% a 3.34% (5.6%), cae dos semanas tras subir cuatro veces en seis semanas</a:t>
            </a:r>
          </a:p>
        </p:txBody>
      </p:sp>
    </p:spTree>
    <p:extLst>
      <p:ext uri="{BB962C8B-B14F-4D97-AF65-F5344CB8AC3E}">
        <p14:creationId xmlns:p14="http://schemas.microsoft.com/office/powerpoint/2010/main" val="288622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8054" y="-11815"/>
            <a:ext cx="5913946" cy="1157609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Cambios en frecuencia de variantes por macro-región</a:t>
            </a:r>
            <a:endParaRPr lang="es-PE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23" y="2283516"/>
            <a:ext cx="3056722" cy="22240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23" y="26845"/>
            <a:ext cx="3056722" cy="22240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01" y="4554533"/>
            <a:ext cx="3056722" cy="22240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387" y="1159241"/>
            <a:ext cx="3056722" cy="22240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038" y="2283516"/>
            <a:ext cx="3056722" cy="222400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705" y="36007"/>
            <a:ext cx="3056722" cy="222400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705" y="4554533"/>
            <a:ext cx="3056722" cy="2224002"/>
          </a:xfrm>
          <a:prstGeom prst="rect">
            <a:avLst/>
          </a:prstGeom>
        </p:spPr>
      </p:pic>
      <p:sp>
        <p:nvSpPr>
          <p:cNvPr id="20" name="Marcador de contenido 2"/>
          <p:cNvSpPr txBox="1">
            <a:spLocks/>
          </p:cNvSpPr>
          <p:nvPr/>
        </p:nvSpPr>
        <p:spPr>
          <a:xfrm>
            <a:off x="6273110" y="3469341"/>
            <a:ext cx="5802350" cy="3374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lvl="1" indent="-174625">
              <a:spcBef>
                <a:spcPts val="1000"/>
              </a:spcBef>
            </a:pPr>
            <a:r>
              <a:rPr lang="es-PE" sz="2200" dirty="0"/>
              <a:t>Delta domina completamente en Lima y todas las macro-regiones</a:t>
            </a:r>
          </a:p>
          <a:p>
            <a:pPr marL="174625" lvl="1" indent="-174625">
              <a:spcBef>
                <a:spcPts val="1000"/>
              </a:spcBef>
            </a:pPr>
            <a:endParaRPr lang="es-PE" sz="2200" dirty="0"/>
          </a:p>
          <a:p>
            <a:pPr marL="174625" lvl="1" indent="-174625">
              <a:spcBef>
                <a:spcPts val="1000"/>
              </a:spcBef>
            </a:pPr>
            <a:r>
              <a:rPr lang="es-PE" sz="2200" dirty="0"/>
              <a:t>Lambda persiste en costa sur con muy baja frecuencia</a:t>
            </a:r>
          </a:p>
          <a:p>
            <a:pPr marL="174625" lvl="1" indent="-174625">
              <a:spcBef>
                <a:spcPts val="1000"/>
              </a:spcBef>
            </a:pPr>
            <a:endParaRPr lang="es-PE" sz="2200" dirty="0"/>
          </a:p>
          <a:p>
            <a:pPr marL="174625" lvl="1" indent="-174625">
              <a:spcBef>
                <a:spcPts val="1000"/>
              </a:spcBef>
            </a:pPr>
            <a:r>
              <a:rPr lang="es-PE" sz="2200" dirty="0"/>
              <a:t>Muy pocas muestras en costa sur y selva baja para caracterizar patrones</a:t>
            </a:r>
          </a:p>
        </p:txBody>
      </p:sp>
    </p:spTree>
    <p:extLst>
      <p:ext uri="{BB962C8B-B14F-4D97-AF65-F5344CB8AC3E}">
        <p14:creationId xmlns:p14="http://schemas.microsoft.com/office/powerpoint/2010/main" val="3144366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982971"/>
            <a:ext cx="9144000" cy="2387600"/>
          </a:xfrm>
        </p:spPr>
        <p:txBody>
          <a:bodyPr/>
          <a:lstStyle/>
          <a:p>
            <a:r>
              <a:rPr lang="es-MX" b="1" dirty="0"/>
              <a:t>Análisis macro-regional y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37347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635" y="2471883"/>
            <a:ext cx="2928755" cy="21284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4197" y="13446"/>
            <a:ext cx="6152703" cy="1856567"/>
          </a:xfrm>
        </p:spPr>
        <p:txBody>
          <a:bodyPr>
            <a:noAutofit/>
          </a:bodyPr>
          <a:lstStyle/>
          <a:p>
            <a:pPr algn="ctr"/>
            <a:r>
              <a:rPr lang="es-MX" sz="3000" b="1" u="sng" dirty="0"/>
              <a:t>Costa Centro</a:t>
            </a:r>
            <a:r>
              <a:rPr lang="es-MX" sz="3000" dirty="0"/>
              <a:t> </a:t>
            </a:r>
            <a:br>
              <a:rPr lang="es-MX" sz="3000" dirty="0"/>
            </a:br>
            <a:r>
              <a:rPr lang="es-MX" sz="2200" dirty="0"/>
              <a:t>Fallecidos suben. Ocupación camas UCI alta y sube en Lima región. Ocupación no UCI se mantiene alta. Casos suben en Lima metropolitana e Ica. Positividad antigénica sube en Ica</a:t>
            </a:r>
            <a:endParaRPr lang="es-PE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0555941" y="4784928"/>
            <a:ext cx="1622610" cy="13334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Subida interrumpida de camas UCI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88651" y="246325"/>
            <a:ext cx="1245951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Valores altos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304570" y="2568721"/>
            <a:ext cx="1230032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Camas </a:t>
            </a:r>
          </a:p>
          <a:p>
            <a:r>
              <a:rPr lang="es-MX" sz="1400" dirty="0">
                <a:solidFill>
                  <a:schemeClr val="bg1"/>
                </a:solidFill>
              </a:rPr>
              <a:t>UCI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suben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siete</a:t>
            </a:r>
          </a:p>
          <a:p>
            <a:r>
              <a:rPr lang="es-MX" sz="14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411942" y="2532863"/>
            <a:ext cx="1633210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04058" y="3386884"/>
            <a:ext cx="163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384507" y="4784928"/>
            <a:ext cx="1358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Camas no UCI suben 5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9817879" y="164436"/>
            <a:ext cx="2082768" cy="739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1.01 fallecidos, </a:t>
            </a:r>
            <a:r>
              <a:rPr lang="es-MX" sz="1400" b="1" dirty="0">
                <a:solidFill>
                  <a:srgbClr val="FF0000"/>
                </a:solidFill>
              </a:rPr>
              <a:t>subió 100%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532" y="1864583"/>
            <a:ext cx="3008103" cy="218549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553" y="4695893"/>
            <a:ext cx="2951139" cy="21475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426" y="4695893"/>
            <a:ext cx="2941177" cy="2140293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593204" y="586498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6513985" y="590697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98470" y="20699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332698" y="402361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4" name="Rectángulo 33"/>
          <p:cNvSpPr/>
          <p:nvPr/>
        </p:nvSpPr>
        <p:spPr>
          <a:xfrm>
            <a:off x="259012" y="2513524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0.97 fallecidos, </a:t>
            </a:r>
            <a:r>
              <a:rPr lang="es-MX" sz="1400" b="1" dirty="0">
                <a:solidFill>
                  <a:srgbClr val="FF0000"/>
                </a:solidFill>
              </a:rPr>
              <a:t>subió 33%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9258319" y="2471884"/>
            <a:ext cx="2170889" cy="618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200" b="1" dirty="0">
                <a:solidFill>
                  <a:srgbClr val="00B050"/>
                </a:solidFill>
              </a:rPr>
              <a:t>0. 97 fallecidos, </a:t>
            </a:r>
            <a:r>
              <a:rPr lang="es-MX" sz="1200" b="1" dirty="0">
                <a:solidFill>
                  <a:srgbClr val="FF0000"/>
                </a:solidFill>
              </a:rPr>
              <a:t>subió 18%</a:t>
            </a:r>
          </a:p>
          <a:p>
            <a:pPr algn="ctr"/>
            <a:r>
              <a:rPr lang="es-MX" sz="1200" dirty="0">
                <a:solidFill>
                  <a:srgbClr val="FF0000"/>
                </a:solidFill>
              </a:rPr>
              <a:t> Suben cuatro distritos</a:t>
            </a:r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49098" y="127255"/>
            <a:ext cx="2972879" cy="777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0.35 fallecidos x millón, </a:t>
            </a:r>
          </a:p>
          <a:p>
            <a:pPr algn="ctr"/>
            <a:r>
              <a:rPr lang="es-MX" sz="1400" b="1" dirty="0">
                <a:solidFill>
                  <a:srgbClr val="00B050"/>
                </a:solidFill>
              </a:rPr>
              <a:t>bajó 37%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Trujillo subió </a:t>
            </a:r>
            <a:endParaRPr lang="es-PE" sz="1400" dirty="0"/>
          </a:p>
        </p:txBody>
      </p:sp>
      <p:sp>
        <p:nvSpPr>
          <p:cNvPr id="41" name="Rectángulo 40"/>
          <p:cNvSpPr/>
          <p:nvPr/>
        </p:nvSpPr>
        <p:spPr>
          <a:xfrm>
            <a:off x="520593" y="4713090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0.98 fallecidos, </a:t>
            </a:r>
            <a:r>
              <a:rPr lang="es-MX" sz="1400" b="1" dirty="0">
                <a:solidFill>
                  <a:srgbClr val="FF0000"/>
                </a:solidFill>
              </a:rPr>
              <a:t>subió 133% 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42" name="Rectángulo 41"/>
          <p:cNvSpPr/>
          <p:nvPr/>
        </p:nvSpPr>
        <p:spPr>
          <a:xfrm>
            <a:off x="9399342" y="4718698"/>
            <a:ext cx="2139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FF0000"/>
                </a:solidFill>
              </a:rPr>
              <a:t>1.61 fallecidos, subió 83%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Ica subió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8" y="-20978"/>
            <a:ext cx="3075214" cy="223783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112" y="2287961"/>
            <a:ext cx="3098785" cy="225493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4604850"/>
            <a:ext cx="3047874" cy="221788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5" r:link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957" y="-27902"/>
            <a:ext cx="3058042" cy="22252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7" r:link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581" y="4633472"/>
            <a:ext cx="3028509" cy="220376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9" r:link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2322275"/>
            <a:ext cx="3056462" cy="2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817" y="4300062"/>
            <a:ext cx="3519654" cy="2557938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11884" y="4192953"/>
            <a:ext cx="2072009" cy="15664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no UCI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tiene subida irregular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464796" y="4104970"/>
            <a:ext cx="1866559" cy="1927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suben 5/3 semanas. Positividad sube cuatro semanas</a:t>
            </a:r>
          </a:p>
          <a:p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255592" y="211476"/>
            <a:ext cx="2402807" cy="19526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0.57 fallecidos, bajó 54%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endParaRPr lang="es-MX" sz="1600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5" y="1674594"/>
            <a:ext cx="3554338" cy="258639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8" y="1842448"/>
            <a:ext cx="2626714" cy="1911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17" y="-1"/>
            <a:ext cx="2643043" cy="192334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9898839" y="1088469"/>
            <a:ext cx="658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9" name="Rectángulo 18"/>
          <p:cNvSpPr/>
          <p:nvPr/>
        </p:nvSpPr>
        <p:spPr>
          <a:xfrm>
            <a:off x="7820488" y="2954363"/>
            <a:ext cx="206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6627689" y="18701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5587148" y="4495905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4173" y="-25085"/>
            <a:ext cx="5457744" cy="1699157"/>
          </a:xfrm>
        </p:spPr>
        <p:txBody>
          <a:bodyPr>
            <a:normAutofit fontScale="90000"/>
          </a:bodyPr>
          <a:lstStyle/>
          <a:p>
            <a:pPr algn="ctr"/>
            <a:r>
              <a:rPr lang="es-PE" sz="2800" b="1" u="sng" dirty="0"/>
              <a:t>Costa Sur</a:t>
            </a:r>
            <a:br>
              <a:rPr lang="es-PE" sz="2800" b="1" dirty="0"/>
            </a:br>
            <a:r>
              <a:rPr lang="es-PE" sz="2400" dirty="0"/>
              <a:t>Fallecidos bajan. Ocupación camas UCI suben y no UCI alta en Arequipa. Casos suben en Tacna, y positividad antigénica sube en Arequipa y Tacna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651379" y="4192952"/>
            <a:ext cx="2250862" cy="7475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0.74 fallecidos, se mantiene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9898839" y="4073646"/>
            <a:ext cx="2210691" cy="4480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0.77 fallecidos, subió 100%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-11838"/>
            <a:ext cx="4081706" cy="29701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9" y="3809961"/>
            <a:ext cx="4090138" cy="29763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3809961"/>
            <a:ext cx="4090195" cy="29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882" y="1734922"/>
            <a:ext cx="2902163" cy="2111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809" y="2519278"/>
            <a:ext cx="2931854" cy="21307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2365"/>
            <a:ext cx="9197906" cy="1565802"/>
          </a:xfrm>
        </p:spPr>
        <p:txBody>
          <a:bodyPr>
            <a:noAutofit/>
          </a:bodyPr>
          <a:lstStyle/>
          <a:p>
            <a:pPr algn="ctr"/>
            <a:r>
              <a:rPr lang="es-PE" sz="3400" u="sng" dirty="0"/>
              <a:t>Sierra/Selva Sur</a:t>
            </a:r>
            <a:br>
              <a:rPr lang="es-PE" sz="3400" b="1" dirty="0"/>
            </a:br>
            <a:r>
              <a:rPr lang="es-PE" sz="2400" dirty="0"/>
              <a:t>Fallecidos suben levemente. Ocupación camas UCI sube en Ayacucho y Madre de Dios y no UCI alta en Puno. Casos suben en Ayacucho y Cusco. Positividad antigénica sube en Ayacucho, Cusco y Puno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352999" y="299002"/>
            <a:ext cx="1811272" cy="1643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Casi cero camas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y no UCI en subida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389378" y="4873601"/>
            <a:ext cx="1583422" cy="12405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 suben dos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1443" y="4697186"/>
            <a:ext cx="2237042" cy="1113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02499" y="2212405"/>
            <a:ext cx="1553598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suben dos semanas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88650" y="2196140"/>
            <a:ext cx="1930115" cy="1004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   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93133" y="4633547"/>
            <a:ext cx="2953537" cy="13605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Supera valor histórico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sube 2/5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389377" y="299001"/>
            <a:ext cx="1583423" cy="9515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</a:t>
            </a: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0549719" y="2476571"/>
            <a:ext cx="1555841" cy="1129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856097" y="2187382"/>
            <a:ext cx="1407994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699842" y="471686"/>
            <a:ext cx="144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904560" y="4873601"/>
            <a:ext cx="121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153" y="4711868"/>
            <a:ext cx="2888041" cy="21016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4707206"/>
            <a:ext cx="2894446" cy="2106288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3512522" y="5963937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6245045" y="4683297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3549671" y="1834712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7751926" y="2678049"/>
            <a:ext cx="1344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3" name="Rectángulo 32"/>
          <p:cNvSpPr/>
          <p:nvPr/>
        </p:nvSpPr>
        <p:spPr>
          <a:xfrm>
            <a:off x="9816353" y="4772239"/>
            <a:ext cx="2348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b="1" dirty="0">
                <a:solidFill>
                  <a:srgbClr val="00B050"/>
                </a:solidFill>
              </a:rPr>
              <a:t>1.04 fallecidos, se mantiene</a:t>
            </a:r>
          </a:p>
          <a:p>
            <a:pPr algn="r"/>
            <a:r>
              <a:rPr lang="es-MX" sz="1400" dirty="0">
                <a:solidFill>
                  <a:srgbClr val="FF0000"/>
                </a:solidFill>
              </a:rPr>
              <a:t>El </a:t>
            </a:r>
            <a:r>
              <a:rPr lang="es-MX" sz="1400" dirty="0" err="1">
                <a:solidFill>
                  <a:srgbClr val="FF0000"/>
                </a:solidFill>
              </a:rPr>
              <a:t>Collao</a:t>
            </a:r>
            <a:r>
              <a:rPr lang="es-MX" sz="1400" dirty="0">
                <a:solidFill>
                  <a:srgbClr val="FF0000"/>
                </a:solidFill>
              </a:rPr>
              <a:t> sube </a:t>
            </a:r>
            <a:endParaRPr lang="es-PE" sz="1400" dirty="0">
              <a:solidFill>
                <a:srgbClr val="00B050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274264" y="2094049"/>
            <a:ext cx="2948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0.64 fallecidos, bajó 25%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9552657" y="2515048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Cero fallecidos dos semanas</a:t>
            </a:r>
            <a:endParaRPr lang="es-MX" sz="1600" dirty="0">
              <a:solidFill>
                <a:srgbClr val="00B05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76535" y="4607516"/>
            <a:ext cx="2725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0.66 fallecidos, subió 100%</a:t>
            </a:r>
            <a:endParaRPr lang="es-MX" sz="1600" dirty="0">
              <a:solidFill>
                <a:srgbClr val="00B050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9365970" y="185635"/>
            <a:ext cx="272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0.74 fallecidos, bajó 12%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4632666"/>
            <a:ext cx="3029978" cy="22048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24819"/>
            <a:ext cx="3246670" cy="2362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7" y="35698"/>
            <a:ext cx="3057273" cy="2224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2348032"/>
            <a:ext cx="3057273" cy="22246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3" y="1937490"/>
            <a:ext cx="3264416" cy="23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4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516" y="2553036"/>
            <a:ext cx="2414090" cy="17566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127" y="3571857"/>
            <a:ext cx="1893130" cy="13758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8287" y="30469"/>
            <a:ext cx="4478669" cy="2585234"/>
          </a:xfrm>
        </p:spPr>
        <p:txBody>
          <a:bodyPr>
            <a:noAutofit/>
          </a:bodyPr>
          <a:lstStyle/>
          <a:p>
            <a:pPr algn="ctr"/>
            <a:r>
              <a:rPr lang="es-PE" sz="3400" b="1" dirty="0"/>
              <a:t>Sierra/Selva Centro</a:t>
            </a:r>
            <a:br>
              <a:rPr lang="es-PE" sz="3400" b="1" dirty="0"/>
            </a:br>
            <a:r>
              <a:rPr lang="es-PE" sz="2200" dirty="0"/>
              <a:t>Fallecidos bajan. Ocupación UCI sube en Huancavelica. Ocupación camas no UCI baja y casos suben en Huánuco. Positividad antigénica baja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48949" y="362480"/>
            <a:ext cx="18908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56689" y="4490113"/>
            <a:ext cx="2168147" cy="11173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696420" y="302465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5/6 semanas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37428" y="4358060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7/3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63972" y="224729"/>
            <a:ext cx="1640008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314543" y="293501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2100266" y="4319388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856" y="5273930"/>
            <a:ext cx="2107752" cy="15338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296" y="5289259"/>
            <a:ext cx="2107752" cy="1533810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4041026" y="266969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774854" y="294405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8501446" y="4218188"/>
            <a:ext cx="294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78% del pico</a:t>
            </a:r>
            <a:endParaRPr lang="es-MX" sz="1600" b="1" u="sng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Suben </a:t>
            </a:r>
            <a:r>
              <a:rPr lang="es-MX" sz="1600" dirty="0" err="1">
                <a:solidFill>
                  <a:srgbClr val="FF0000"/>
                </a:solidFill>
              </a:rPr>
              <a:t>Angaraes</a:t>
            </a:r>
            <a:r>
              <a:rPr lang="es-MX" sz="1600" dirty="0">
                <a:solidFill>
                  <a:srgbClr val="FF0000"/>
                </a:solidFill>
              </a:rPr>
              <a:t> y </a:t>
            </a:r>
            <a:r>
              <a:rPr lang="es-MX" sz="1600" dirty="0" err="1">
                <a:solidFill>
                  <a:srgbClr val="FF0000"/>
                </a:solidFill>
              </a:rPr>
              <a:t>Tajacaja</a:t>
            </a:r>
            <a:endParaRPr lang="es-PE" sz="16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8507765" y="26888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0.94 fallecidos, bajó 18%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3" name="Título 1"/>
          <p:cNvSpPr txBox="1">
            <a:spLocks/>
          </p:cNvSpPr>
          <p:nvPr/>
        </p:nvSpPr>
        <p:spPr>
          <a:xfrm>
            <a:off x="293942" y="3962267"/>
            <a:ext cx="2629889" cy="567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0.74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64622" y="4127996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Cero fallecidos, cayó a cero</a:t>
            </a:r>
            <a:endParaRPr lang="es-MX" sz="1600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307713" y="28480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0.38 fallecidos, </a:t>
            </a:r>
            <a:r>
              <a:rPr lang="es-MX" sz="1600" b="1" dirty="0">
                <a:solidFill>
                  <a:srgbClr val="FF0000"/>
                </a:solidFill>
              </a:rPr>
              <a:t>subió de cero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6030522" y="4912346"/>
            <a:ext cx="1740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6" name="Rectángulo 25"/>
          <p:cNvSpPr/>
          <p:nvPr/>
        </p:nvSpPr>
        <p:spPr>
          <a:xfrm>
            <a:off x="4560225" y="493273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" y="13449"/>
            <a:ext cx="3787198" cy="27558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69" y="16084"/>
            <a:ext cx="3983866" cy="28989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48167"/>
            <a:ext cx="3802514" cy="31556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507" y="3920923"/>
            <a:ext cx="3983866" cy="28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0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5" y="75268"/>
            <a:ext cx="3634549" cy="26414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0670" y="322139"/>
            <a:ext cx="2431481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UCI y no UCI mas ocupadas 4/3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  <a:p>
            <a:pPr algn="r"/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80129" y="3830689"/>
            <a:ext cx="2259101" cy="11716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060530" y="3845805"/>
            <a:ext cx="3181211" cy="10489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668434" y="396595"/>
            <a:ext cx="2393573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703104" y="4260993"/>
            <a:ext cx="2250331" cy="1279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8060530" y="3845804"/>
            <a:ext cx="3181211" cy="1264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7957437" y="396595"/>
            <a:ext cx="2880892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578" y="52744"/>
            <a:ext cx="3623421" cy="26366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570" y="4255641"/>
            <a:ext cx="3539703" cy="2575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6" y="4230809"/>
            <a:ext cx="3617850" cy="263270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5297337" y="593460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179068" y="429317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6723477" y="396594"/>
            <a:ext cx="1233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10787763" y="27806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242661" y="290695"/>
            <a:ext cx="2629889" cy="705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0.14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80407" y="4278122"/>
            <a:ext cx="2629889" cy="724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Cero fallecidos dos semanas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151" y="2679343"/>
            <a:ext cx="8203985" cy="1600385"/>
          </a:xfrm>
        </p:spPr>
        <p:txBody>
          <a:bodyPr>
            <a:normAutofit fontScale="90000"/>
          </a:bodyPr>
          <a:lstStyle/>
          <a:p>
            <a:pPr algn="ctr"/>
            <a:r>
              <a:rPr lang="es-PE" sz="3200" b="1" u="sng" dirty="0"/>
              <a:t>Selva Baja </a:t>
            </a:r>
            <a:br>
              <a:rPr lang="es-PE" sz="3200" b="1" dirty="0"/>
            </a:br>
            <a:r>
              <a:rPr lang="es-PE" sz="3200" b="1" dirty="0"/>
              <a:t>Cero f</a:t>
            </a:r>
            <a:r>
              <a:rPr lang="es-PE" sz="2900" b="1" dirty="0"/>
              <a:t>allecidos. Ocupación camas UCI baja. Ocupación camas no UCI subió cinco semanas en Ucayali. Casos suben dos semanas en Loreto, y positividad antigénica baja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3939785"/>
            <a:ext cx="3973837" cy="28916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" y="0"/>
            <a:ext cx="3931159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02" y="258856"/>
            <a:ext cx="8639175" cy="6286500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707887" y="1156447"/>
            <a:ext cx="3561450" cy="5728447"/>
          </a:xfrm>
        </p:spPr>
        <p:txBody>
          <a:bodyPr>
            <a:normAutofit fontScale="85000" lnSpcReduction="20000"/>
          </a:bodyPr>
          <a:lstStyle/>
          <a:p>
            <a:r>
              <a:rPr lang="es-PE" sz="2200" b="1" u="sng" dirty="0">
                <a:solidFill>
                  <a:srgbClr val="FF0000"/>
                </a:solidFill>
              </a:rPr>
              <a:t>Fallecidos semanales suben 14.5% (21), importante</a:t>
            </a:r>
          </a:p>
          <a:p>
            <a:pPr marL="355600" lvl="1" indent="-133350"/>
            <a:r>
              <a:rPr lang="es-PE" sz="1800" b="1" u="sng" dirty="0">
                <a:solidFill>
                  <a:srgbClr val="FF0000"/>
                </a:solidFill>
              </a:rPr>
              <a:t>Lima metropolitana sube 15.4%, resto del país sube 14.0%</a:t>
            </a:r>
          </a:p>
          <a:p>
            <a:endParaRPr lang="es-PE" sz="2200" dirty="0"/>
          </a:p>
          <a:p>
            <a:r>
              <a:rPr lang="es-PE" sz="2200" dirty="0"/>
              <a:t>Ocupación UCI baja 1.3% pero </a:t>
            </a:r>
            <a:r>
              <a:rPr lang="es-PE" sz="2200" b="1" u="sng" dirty="0">
                <a:solidFill>
                  <a:srgbClr val="FF0000"/>
                </a:solidFill>
              </a:rPr>
              <a:t>ocupación no UCI sube 0.2%</a:t>
            </a:r>
            <a:r>
              <a:rPr lang="es-PE" sz="2200" dirty="0"/>
              <a:t> por menos camas operativas</a:t>
            </a:r>
            <a:endParaRPr lang="es-PE" sz="2200" b="1" u="sng" dirty="0">
              <a:solidFill>
                <a:srgbClr val="FF0000"/>
              </a:solidFill>
            </a:endParaRPr>
          </a:p>
          <a:p>
            <a:endParaRPr lang="es-PE" sz="2200" dirty="0"/>
          </a:p>
          <a:p>
            <a:r>
              <a:rPr lang="es-PE" sz="2200" b="1" u="sng" dirty="0">
                <a:solidFill>
                  <a:srgbClr val="FF0000"/>
                </a:solidFill>
              </a:rPr>
              <a:t>Casos suben 2.9%</a:t>
            </a:r>
          </a:p>
          <a:p>
            <a:pPr marL="363538" lvl="1" indent="-147638"/>
            <a:r>
              <a:rPr lang="es-PE" sz="1800" b="1" u="sng" dirty="0">
                <a:solidFill>
                  <a:srgbClr val="FF0000"/>
                </a:solidFill>
              </a:rPr>
              <a:t>Segunda subida seguida, 4.8% antes</a:t>
            </a:r>
          </a:p>
          <a:p>
            <a:pPr marL="363538" lvl="1" indent="-147638"/>
            <a:r>
              <a:rPr lang="es-PE" sz="1800" b="1" u="sng" dirty="0">
                <a:solidFill>
                  <a:srgbClr val="FF0000"/>
                </a:solidFill>
              </a:rPr>
              <a:t>Seis alzas en ocho semanas</a:t>
            </a:r>
          </a:p>
          <a:p>
            <a:endParaRPr lang="es-MX" sz="2200" dirty="0"/>
          </a:p>
          <a:p>
            <a:r>
              <a:rPr lang="es-PE" sz="2200" dirty="0"/>
              <a:t>Positividad antigénica de 3.06% a 3.02%, muy levemente</a:t>
            </a:r>
          </a:p>
          <a:p>
            <a:pPr marL="363538" lvl="1" indent="-147638"/>
            <a:r>
              <a:rPr lang="es-PE" sz="1800" dirty="0"/>
              <a:t>Dos semanas de caídas leves</a:t>
            </a:r>
          </a:p>
          <a:p>
            <a:pPr marL="363538" lvl="1" indent="-147638"/>
            <a:r>
              <a:rPr lang="es-PE" sz="1800" b="1" u="sng" dirty="0">
                <a:solidFill>
                  <a:srgbClr val="FF0000"/>
                </a:solidFill>
              </a:rPr>
              <a:t>Antes: tres alzas en seis semanas</a:t>
            </a:r>
          </a:p>
          <a:p>
            <a:endParaRPr lang="es-PE" sz="2200" dirty="0"/>
          </a:p>
          <a:p>
            <a:r>
              <a:rPr lang="es-MX" sz="2200" b="1" u="sng" dirty="0">
                <a:solidFill>
                  <a:srgbClr val="FF0000"/>
                </a:solidFill>
              </a:rPr>
              <a:t>Delta domina casi totalmente</a:t>
            </a:r>
            <a:r>
              <a:rPr lang="es-MX" sz="2200" dirty="0"/>
              <a:t>. Datos tardíos, regiones con pocas muestras, integrar toda fuente en el país</a:t>
            </a:r>
            <a:endParaRPr lang="es-PE" sz="2200" dirty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9006211" y="54638"/>
            <a:ext cx="3010173" cy="94371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600" u="sng" dirty="0">
                <a:latin typeface="Arial" panose="020B0604020202020204" pitchFamily="34" charset="0"/>
                <a:cs typeface="Arial" panose="020B0604020202020204" pitchFamily="34" charset="0"/>
              </a:rPr>
              <a:t>La pandemia esta semana</a:t>
            </a:r>
            <a:endParaRPr lang="es-PE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036897" y="1501251"/>
            <a:ext cx="2350418" cy="3232114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2902989" y="2183839"/>
            <a:ext cx="1425558" cy="2292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81181" y="2702257"/>
            <a:ext cx="223821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233900" y="1304597"/>
            <a:ext cx="1415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Cayó 88.7% en 15 semanas </a:t>
            </a:r>
            <a:r>
              <a:rPr lang="es-MX" sz="1600" b="1" dirty="0">
                <a:solidFill>
                  <a:srgbClr val="FF0000"/>
                </a:solidFill>
              </a:rPr>
              <a:t>y luego subió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912186" y="1448942"/>
            <a:ext cx="14402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Cayó 97.23% en 23 semanas,</a:t>
            </a:r>
            <a:r>
              <a:rPr lang="es-MX" sz="1600" b="1" dirty="0">
                <a:solidFill>
                  <a:srgbClr val="FF0000"/>
                </a:solidFill>
              </a:rPr>
              <a:t> luego comenzó a oscilar</a:t>
            </a:r>
            <a:endParaRPr lang="es-P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1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551" y="2470107"/>
            <a:ext cx="3258331" cy="2368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99882" y="3016729"/>
            <a:ext cx="4932205" cy="188950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b="1" u="sng" dirty="0"/>
              <a:t>Sierra/Selva Norte</a:t>
            </a:r>
            <a:br>
              <a:rPr lang="es-MX" sz="2800" b="1" dirty="0"/>
            </a:br>
            <a:r>
              <a:rPr lang="es-MX" sz="2400" b="1" dirty="0"/>
              <a:t>Fallecidos se mantienen. Ocupación camas UCI baja y en Amazonas no UCI sube. Casos suben en Cajamarca y San Martín. Positividad antigénica sube en Amazonas</a:t>
            </a:r>
            <a:endParaRPr lang="es-PE" sz="2400" b="1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63509" y="4248359"/>
            <a:ext cx="1734232" cy="1923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5/3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cuatro semanas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418243" y="329963"/>
            <a:ext cx="1674473" cy="20993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95161" y="336189"/>
            <a:ext cx="21194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738" y="14434"/>
            <a:ext cx="3266144" cy="237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432" y="4922468"/>
            <a:ext cx="2596655" cy="1889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44" y="4894344"/>
            <a:ext cx="2596655" cy="188958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167220" y="604935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337899" y="4854755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4323404" y="2612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3" name="Rectángulo 22"/>
          <p:cNvSpPr/>
          <p:nvPr/>
        </p:nvSpPr>
        <p:spPr>
          <a:xfrm>
            <a:off x="5958471" y="263793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6180" y="4276137"/>
            <a:ext cx="2980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0.39 fallecidos, bajó 50%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564548" y="291939"/>
            <a:ext cx="2559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Cero fallecidos, bajó 100%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091821" y="215078"/>
            <a:ext cx="2647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Cero fallecidos, bajó 100%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5" y="4046843"/>
            <a:ext cx="3878550" cy="28223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-42517"/>
            <a:ext cx="3973837" cy="289169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235" y="12075"/>
            <a:ext cx="4129122" cy="30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0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35" y="2427676"/>
            <a:ext cx="3207415" cy="23310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005" y="4808892"/>
            <a:ext cx="2771215" cy="2016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119" y="4807945"/>
            <a:ext cx="2771215" cy="201661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67717" y="2743903"/>
            <a:ext cx="51515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Costa Norte</a:t>
            </a:r>
          </a:p>
          <a:p>
            <a:pPr algn="ctr"/>
            <a:r>
              <a:rPr lang="es-MX" sz="2000" dirty="0"/>
              <a:t>Fallecidos suben levemente. Ocupación camas UCI sube dos semanas en Tumbes y Piura. No UCI sube en Lambayeque, alta. Casos suben en Lambayeque (2) y Piura (3). Positividad antígena sube en Piura (2)</a:t>
            </a:r>
            <a:endParaRPr lang="es-MX" sz="20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33016" y="4248476"/>
            <a:ext cx="2410062" cy="18293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Fallecidos bajan algo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Camas UCI suben cuatro veces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Ocupación camas no UCI sube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alta en subida leve, irregular</a:t>
            </a:r>
          </a:p>
          <a:p>
            <a:pPr algn="r"/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729398" y="258983"/>
            <a:ext cx="2139937" cy="15834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Casi cero camas UCI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7016" y="73080"/>
            <a:ext cx="3225960" cy="234744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31514" y="589320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10390579" y="4727244"/>
            <a:ext cx="173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8822891" y="296273"/>
            <a:ext cx="2674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0.65 fallecidos, </a:t>
            </a:r>
            <a:r>
              <a:rPr lang="es-MX" sz="1600" b="1" dirty="0">
                <a:solidFill>
                  <a:srgbClr val="FF0000"/>
                </a:solidFill>
              </a:rPr>
              <a:t>subió 250%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363057" y="258983"/>
            <a:ext cx="129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5770078" y="2594253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201717" y="290694"/>
            <a:ext cx="2629889" cy="5903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Cero fallecidos, bajó 100%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369199" y="4303150"/>
            <a:ext cx="2629889" cy="9026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0.70 fallecidos, bajó 50%</a:t>
            </a:r>
            <a:endParaRPr lang="es-MX" sz="1600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Subió Piura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170" y="-27295"/>
            <a:ext cx="3838970" cy="279355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28615"/>
            <a:ext cx="3820386" cy="27799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4034118"/>
            <a:ext cx="3820386" cy="27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16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624" y="1891378"/>
            <a:ext cx="3438006" cy="49666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3761" y="149973"/>
            <a:ext cx="7688239" cy="845107"/>
          </a:xfrm>
        </p:spPr>
        <p:txBody>
          <a:bodyPr>
            <a:normAutofit/>
          </a:bodyPr>
          <a:lstStyle/>
          <a:p>
            <a:r>
              <a:rPr lang="es-PE" sz="3800" b="1" dirty="0"/>
              <a:t>Tasa de mortalidad cae más, muy baja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03760" y="1022377"/>
            <a:ext cx="7627869" cy="353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Mortalidad muy baja, pero se hizo más heterogénea</a:t>
            </a:r>
          </a:p>
          <a:p>
            <a:r>
              <a:rPr lang="es-ES" sz="2600" dirty="0"/>
              <a:t>Riesgos muy puntuales y variables</a:t>
            </a:r>
          </a:p>
          <a:p>
            <a:pPr lvl="1"/>
            <a:r>
              <a:rPr lang="es-ES" sz="2200" dirty="0"/>
              <a:t>Lima metropolitana</a:t>
            </a:r>
          </a:p>
          <a:p>
            <a:pPr lvl="1"/>
            <a:r>
              <a:rPr lang="es-ES" sz="2200" dirty="0"/>
              <a:t>Costa norte</a:t>
            </a:r>
          </a:p>
          <a:p>
            <a:pPr lvl="1"/>
            <a:r>
              <a:rPr lang="es-ES" sz="2200" dirty="0"/>
              <a:t>Costa central</a:t>
            </a:r>
          </a:p>
          <a:p>
            <a:pPr lvl="1"/>
            <a:r>
              <a:rPr lang="es-ES" sz="2200" dirty="0"/>
              <a:t>Sierra y selva sur</a:t>
            </a:r>
          </a:p>
          <a:p>
            <a:r>
              <a:rPr lang="es-ES" sz="2600" dirty="0"/>
              <a:t>Incidencia sube en 60+</a:t>
            </a:r>
          </a:p>
        </p:txBody>
      </p:sp>
      <p:pic>
        <p:nvPicPr>
          <p:cNvPr id="8" name="Marcador de contenido 3"/>
          <p:cNvPicPr>
            <a:picLocks noGrp="1" noChangeAspect="1"/>
          </p:cNvPicPr>
          <p:nvPr>
            <p:ph idx="1"/>
          </p:nvPr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4503760" cy="3277311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52" y="3560753"/>
            <a:ext cx="4531212" cy="32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r:link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6" y="3491896"/>
            <a:ext cx="4594274" cy="334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r:link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3656"/>
            <a:ext cx="4612294" cy="33563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434402"/>
            <a:ext cx="4612294" cy="33563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6090" y="26941"/>
            <a:ext cx="3061840" cy="1474314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/>
              <a:t>Ocupación de camas UCI y hospitalización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268611" y="42555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7" name="Rectángulo 16"/>
          <p:cNvSpPr/>
          <p:nvPr/>
        </p:nvSpPr>
        <p:spPr>
          <a:xfrm>
            <a:off x="9859229" y="3781921"/>
            <a:ext cx="2175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Hospitalización</a:t>
            </a:r>
            <a:endParaRPr lang="es-PE" sz="2400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4535146" y="1646352"/>
            <a:ext cx="3061840" cy="51980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000"/>
              </a:spcBef>
            </a:pPr>
            <a:r>
              <a:rPr lang="es-PE" dirty="0" err="1"/>
              <a:t>UCIs</a:t>
            </a:r>
            <a:r>
              <a:rPr lang="es-PE" dirty="0"/>
              <a:t>, ocupación de 42.9%, ~1039 libres </a:t>
            </a:r>
          </a:p>
          <a:p>
            <a:pPr marL="450850" lvl="1">
              <a:spcBef>
                <a:spcPts val="2000"/>
              </a:spcBef>
            </a:pPr>
            <a:r>
              <a:rPr lang="es-PE" dirty="0"/>
              <a:t>Baja 1.3%, algo más que semana previa</a:t>
            </a:r>
          </a:p>
          <a:p>
            <a:pPr>
              <a:spcBef>
                <a:spcPts val="2000"/>
              </a:spcBef>
            </a:pPr>
            <a:r>
              <a:rPr lang="es-PE" dirty="0"/>
              <a:t>22.7% ocupación camas no UCI</a:t>
            </a:r>
            <a:endParaRPr lang="es-PE" u="sng" dirty="0"/>
          </a:p>
          <a:p>
            <a:pPr marL="450850" lvl="1">
              <a:lnSpc>
                <a:spcPct val="110000"/>
              </a:lnSpc>
              <a:spcBef>
                <a:spcPts val="0"/>
              </a:spcBef>
            </a:pPr>
            <a:r>
              <a:rPr lang="es-PE" b="1" u="sng" dirty="0">
                <a:solidFill>
                  <a:srgbClr val="FF0000"/>
                </a:solidFill>
              </a:rPr>
              <a:t>Sube 0.2%</a:t>
            </a:r>
            <a:r>
              <a:rPr lang="es-PE" dirty="0"/>
              <a:t>, tras caer dos semanas</a:t>
            </a:r>
          </a:p>
          <a:p>
            <a:pPr>
              <a:spcBef>
                <a:spcPts val="2000"/>
              </a:spcBef>
            </a:pPr>
            <a:r>
              <a:rPr lang="es-PE" b="1" u="sng" dirty="0">
                <a:solidFill>
                  <a:srgbClr val="FF0000"/>
                </a:solidFill>
              </a:rPr>
              <a:t>Camas UCI y no UCI operativas siguen bajando</a:t>
            </a:r>
          </a:p>
          <a:p>
            <a:pPr>
              <a:spcBef>
                <a:spcPts val="2000"/>
              </a:spcBef>
            </a:pPr>
            <a:r>
              <a:rPr lang="es-PE" b="1" u="sng" dirty="0">
                <a:solidFill>
                  <a:srgbClr val="FF0000"/>
                </a:solidFill>
              </a:rPr>
              <a:t>Camas UCI y no UCI disponibles bajan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3" y="52976"/>
            <a:ext cx="4593296" cy="33425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69838" y="171597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3" name="Rectángulo 12"/>
          <p:cNvSpPr/>
          <p:nvPr/>
        </p:nvSpPr>
        <p:spPr>
          <a:xfrm>
            <a:off x="473000" y="5798025"/>
            <a:ext cx="2877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Hospitalización</a:t>
            </a:r>
            <a:endParaRPr lang="es-PE" sz="2000" dirty="0"/>
          </a:p>
        </p:txBody>
      </p:sp>
      <p:sp>
        <p:nvSpPr>
          <p:cNvPr id="14" name="Rectángulo 13"/>
          <p:cNvSpPr/>
          <p:nvPr/>
        </p:nvSpPr>
        <p:spPr>
          <a:xfrm>
            <a:off x="3590365" y="5798025"/>
            <a:ext cx="685800" cy="39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3527613" y="4847771"/>
            <a:ext cx="685800" cy="39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70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7124" y="-1"/>
            <a:ext cx="7101786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/>
              <a:t>Casos semanales, Perú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21920" y="4182035"/>
            <a:ext cx="3832413" cy="26201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Casos subieron 2.9%</a:t>
            </a:r>
          </a:p>
          <a:p>
            <a:pPr marL="355600" lvl="1" indent="-133350"/>
            <a:r>
              <a:rPr lang="es-ES" b="1" u="sng" dirty="0">
                <a:solidFill>
                  <a:srgbClr val="FF0000"/>
                </a:solidFill>
              </a:rPr>
              <a:t>Segunda alza consecutiva (4.8%)</a:t>
            </a:r>
          </a:p>
          <a:p>
            <a:pPr marL="355600" lvl="1" indent="-133350"/>
            <a:r>
              <a:rPr lang="es-ES" b="1" u="sng" dirty="0">
                <a:solidFill>
                  <a:srgbClr val="FF0000"/>
                </a:solidFill>
              </a:rPr>
              <a:t>SE42 supera casos de las SE38-41</a:t>
            </a:r>
          </a:p>
          <a:p>
            <a:endParaRPr lang="es-ES" dirty="0"/>
          </a:p>
          <a:p>
            <a:r>
              <a:rPr lang="es-ES" dirty="0"/>
              <a:t>Seis alzas en ocho semanas</a:t>
            </a:r>
          </a:p>
          <a:p>
            <a:endParaRPr lang="es-ES" dirty="0"/>
          </a:p>
          <a:p>
            <a:r>
              <a:rPr lang="es-ES" dirty="0"/>
              <a:t>Incidencia sube en &gt;60 años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8910" y="1"/>
            <a:ext cx="5073090" cy="36848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118910" y="-1"/>
            <a:ext cx="5073090" cy="368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" y="794056"/>
            <a:ext cx="8348388" cy="60639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643" y="0"/>
            <a:ext cx="5364758" cy="38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 txBox="1">
            <a:spLocks/>
          </p:cNvSpPr>
          <p:nvPr/>
        </p:nvSpPr>
        <p:spPr>
          <a:xfrm>
            <a:off x="8707887" y="1406769"/>
            <a:ext cx="3484113" cy="538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Baja 1.4% en la SE42</a:t>
            </a:r>
          </a:p>
          <a:p>
            <a:endParaRPr lang="es-ES" sz="2200" dirty="0"/>
          </a:p>
          <a:p>
            <a:r>
              <a:rPr lang="es-ES" sz="2200" dirty="0"/>
              <a:t>Segunda caída seguida, ambas leves</a:t>
            </a:r>
          </a:p>
          <a:p>
            <a:endParaRPr lang="es-PE" sz="2200" dirty="0"/>
          </a:p>
          <a:p>
            <a:r>
              <a:rPr lang="es-PE" sz="2200" b="1" dirty="0">
                <a:solidFill>
                  <a:srgbClr val="FF0000"/>
                </a:solidFill>
              </a:rPr>
              <a:t>Antes de la caída, tres subidas en cinco semanas</a:t>
            </a:r>
          </a:p>
          <a:p>
            <a:endParaRPr lang="es-PE" sz="2200" dirty="0"/>
          </a:p>
          <a:p>
            <a:r>
              <a:rPr lang="es-PE" sz="2200" dirty="0"/>
              <a:t>Suben 11 regiones en costa norte y costa/sierra sur</a:t>
            </a:r>
          </a:p>
          <a:p>
            <a:endParaRPr lang="es-PE" sz="2200" b="1" u="sng" dirty="0">
              <a:solidFill>
                <a:srgbClr val="FF0000"/>
              </a:solidFill>
            </a:endParaRPr>
          </a:p>
          <a:p>
            <a:r>
              <a:rPr lang="es-PE" sz="2200" b="1" u="sng" dirty="0">
                <a:solidFill>
                  <a:srgbClr val="FF0000"/>
                </a:solidFill>
              </a:rPr>
              <a:t>Oscilaciones preocupantes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060803" y="6929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Positividad antigénica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678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/>
          <p:cNvSpPr txBox="1">
            <a:spLocks/>
          </p:cNvSpPr>
          <p:nvPr/>
        </p:nvSpPr>
        <p:spPr>
          <a:xfrm>
            <a:off x="-67643" y="957448"/>
            <a:ext cx="3561450" cy="3166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PE" sz="2200" b="1" u="sng" dirty="0">
                <a:solidFill>
                  <a:srgbClr val="FF0000"/>
                </a:solidFill>
              </a:rPr>
              <a:t>Delta domina totalmente, (~100%), pocas muestras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Lima: otras variantes casi desaparecen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Callao: Delta domina. Resto del país casi igual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Resultados de dos semanas atrás. Faltan fuentes clave</a:t>
            </a:r>
            <a:endParaRPr lang="es-PE" sz="2200" b="1" dirty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2441" y="105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Variantes en Lima y Callao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645" y="40944"/>
            <a:ext cx="8766411" cy="678293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30" y="3930555"/>
            <a:ext cx="3875368" cy="29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848501"/>
            <a:ext cx="9144000" cy="2387600"/>
          </a:xfrm>
        </p:spPr>
        <p:txBody>
          <a:bodyPr/>
          <a:lstStyle/>
          <a:p>
            <a:r>
              <a:rPr lang="es-MX" b="1" dirty="0"/>
              <a:t>Análisis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70172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118" y="-1"/>
            <a:ext cx="10515600" cy="794057"/>
          </a:xfrm>
        </p:spPr>
        <p:txBody>
          <a:bodyPr>
            <a:normAutofit/>
          </a:bodyPr>
          <a:lstStyle/>
          <a:p>
            <a:pPr algn="ctr"/>
            <a:r>
              <a:rPr lang="es-PE" dirty="0"/>
              <a:t>Fallecidos semanales por región*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6391448"/>
            <a:ext cx="8511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* Datos de la semana actual incompletos. Totales de fila incluyen semanas no mostradas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200" b="1" u="sng" dirty="0">
                <a:solidFill>
                  <a:srgbClr val="FF0000"/>
                </a:solidFill>
              </a:rPr>
              <a:t>Sube 14.5%, 21 fallecidos más</a:t>
            </a:r>
          </a:p>
          <a:p>
            <a:pPr marL="355600" lvl="1" indent="-133350"/>
            <a:r>
              <a:rPr lang="es-PE" sz="1800" b="1" u="sng" dirty="0">
                <a:solidFill>
                  <a:srgbClr val="FF0000"/>
                </a:solidFill>
              </a:rPr>
              <a:t>Alza alta en Lima metropolitana  y resto del país</a:t>
            </a:r>
          </a:p>
          <a:p>
            <a:pPr marL="355600" lvl="1" indent="-133350"/>
            <a:r>
              <a:rPr lang="es-PE" sz="1800" b="1" u="sng" dirty="0">
                <a:solidFill>
                  <a:srgbClr val="FF0000"/>
                </a:solidFill>
              </a:rPr>
              <a:t>Mayor alza en costa central</a:t>
            </a:r>
          </a:p>
          <a:p>
            <a:pPr marL="355600" lvl="1" indent="-133350"/>
            <a:endParaRPr lang="es-PE" sz="1800" b="1" u="sng" dirty="0">
              <a:solidFill>
                <a:srgbClr val="FF0000"/>
              </a:solidFill>
            </a:endParaRPr>
          </a:p>
          <a:p>
            <a:r>
              <a:rPr lang="es-ES" sz="2200" b="1" dirty="0">
                <a:solidFill>
                  <a:srgbClr val="FF0000"/>
                </a:solidFill>
              </a:rPr>
              <a:t>Riesgos: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b="1" dirty="0">
                <a:solidFill>
                  <a:srgbClr val="FF0000"/>
                </a:solidFill>
              </a:rPr>
              <a:t>Lima metropolitana con tres subidas en cinco semanas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b="1" dirty="0">
                <a:solidFill>
                  <a:srgbClr val="FF0000"/>
                </a:solidFill>
              </a:rPr>
              <a:t>Mayor disparidad esta semana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b="1" dirty="0">
                <a:solidFill>
                  <a:srgbClr val="FF0000"/>
                </a:solidFill>
              </a:rPr>
              <a:t>Piura sube, nunca se acercó a cero, otros indicadores suben</a:t>
            </a:r>
          </a:p>
          <a:p>
            <a:pPr marL="355600" lvl="1" indent="-133350"/>
            <a:endParaRPr lang="es-PE" sz="1800" b="1" u="sng" dirty="0">
              <a:solidFill>
                <a:srgbClr val="FF0000"/>
              </a:solidFill>
            </a:endParaRPr>
          </a:p>
          <a:p>
            <a:r>
              <a:rPr lang="es-ES" sz="2200" dirty="0"/>
              <a:t>Estancamiento: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dirty="0"/>
              <a:t>Casi todas las alzas son leves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dirty="0"/>
              <a:t>Trece regiones suben poco (1) o están estancadas (±1)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8" y="650194"/>
            <a:ext cx="8439850" cy="56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9021771" y="63013"/>
            <a:ext cx="3170229" cy="6750424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chemeClr val="accent1">
                    <a:lumMod val="50000"/>
                  </a:schemeClr>
                </a:solidFill>
              </a:rPr>
              <a:t>Perú: </a:t>
            </a:r>
            <a:r>
              <a:rPr lang="es-PE" sz="1600" dirty="0"/>
              <a:t>1039 camas libres,</a:t>
            </a:r>
            <a:r>
              <a:rPr lang="es-PE" sz="1600" b="1" u="sng" dirty="0">
                <a:solidFill>
                  <a:srgbClr val="FF0000"/>
                </a:solidFill>
              </a:rPr>
              <a:t> baja 3.3%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/>
              <a:t>Lima: </a:t>
            </a:r>
            <a:r>
              <a:rPr lang="es-PE" sz="1600" dirty="0">
                <a:solidFill>
                  <a:schemeClr val="accent1">
                    <a:lumMod val="50000"/>
                  </a:schemeClr>
                </a:solidFill>
              </a:rPr>
              <a:t>296 camas libres, </a:t>
            </a:r>
            <a:r>
              <a:rPr lang="es-PE" sz="1600" b="1" u="sng" dirty="0">
                <a:solidFill>
                  <a:srgbClr val="FF0000"/>
                </a:solidFill>
              </a:rPr>
              <a:t>baja 9.5%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Suben &gt;1%*</a:t>
            </a:r>
            <a:r>
              <a:rPr lang="es-PE" sz="1600" dirty="0">
                <a:solidFill>
                  <a:srgbClr val="002060"/>
                </a:solidFill>
              </a:rPr>
              <a:t> Huancavelica (4.5%), Ayacucho (1.8%), Madre de Dios (3.2%), Arequipa (1.3%) y Moquegua (5.2%) en el sur, y Tumbes (16.7%), Piura (6.0%), La Libertad (4.8%) y Lima región (4.2%) en la costa norte y centro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u="sng" dirty="0">
                <a:solidFill>
                  <a:srgbClr val="FF0000"/>
                </a:solidFill>
              </a:rPr>
              <a:t>Tumbes y Piura repiten</a:t>
            </a:r>
            <a:r>
              <a:rPr lang="es-PE" sz="1600" b="1" dirty="0">
                <a:solidFill>
                  <a:srgbClr val="FF0000"/>
                </a:solidFill>
              </a:rPr>
              <a:t>**</a:t>
            </a:r>
            <a:r>
              <a:rPr lang="es-PE" sz="1600" dirty="0">
                <a:solidFill>
                  <a:srgbClr val="002060"/>
                </a:solidFill>
              </a:rPr>
              <a:t>. Semanas previas: 6, 5, 5 y 7 regiones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ES" sz="1600" b="1" dirty="0">
                <a:solidFill>
                  <a:srgbClr val="FF0000"/>
                </a:solidFill>
              </a:rPr>
              <a:t>Muy &gt; que media</a:t>
            </a:r>
            <a:r>
              <a:rPr lang="es-ES" sz="1600" dirty="0">
                <a:solidFill>
                  <a:srgbClr val="002060"/>
                </a:solidFill>
              </a:rPr>
              <a:t>: Piura (65%), Ancash (56%), Lima metropolitana (55%), Callao (59%), Loreto (54%) y Cusco (57%)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Se mantienen (±1%) pero &gt;30%</a:t>
            </a:r>
            <a:r>
              <a:rPr lang="es-PE" sz="1600" dirty="0">
                <a:solidFill>
                  <a:srgbClr val="002060"/>
                </a:solidFill>
              </a:rPr>
              <a:t>: Lima metropolitana y Huánuco versus 3, 0, 3 y 5 regiones en semanas previas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0" y="-24891"/>
            <a:ext cx="9049469" cy="833768"/>
          </a:xfrm>
        </p:spPr>
        <p:txBody>
          <a:bodyPr>
            <a:noAutofit/>
          </a:bodyPr>
          <a:lstStyle/>
          <a:p>
            <a:pPr algn="ctr"/>
            <a:r>
              <a:rPr lang="es-PE" sz="3200" b="1" dirty="0"/>
              <a:t>Ocupación camas UCI sigue bajando: 42.9%, cayó 1.3%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13228BB0-F94F-4B20-87DB-B4F581179582}"/>
              </a:ext>
            </a:extLst>
          </p:cNvPr>
          <p:cNvGrpSpPr/>
          <p:nvPr/>
        </p:nvGrpSpPr>
        <p:grpSpPr>
          <a:xfrm>
            <a:off x="461033" y="640080"/>
            <a:ext cx="7799048" cy="5970638"/>
            <a:chOff x="-175214" y="862664"/>
            <a:chExt cx="9224683" cy="6712798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2" r:link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5214" y="862664"/>
              <a:ext cx="9224683" cy="6712798"/>
            </a:xfrm>
            <a:prstGeom prst="rect">
              <a:avLst/>
            </a:prstGeom>
          </p:spPr>
        </p:pic>
        <p:sp>
          <p:nvSpPr>
            <p:cNvPr id="10" name="Rectángulo 9"/>
            <p:cNvSpPr/>
            <p:nvPr/>
          </p:nvSpPr>
          <p:spPr>
            <a:xfrm>
              <a:off x="4627541" y="1702103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3245378" y="4723744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74159" y="5999483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4627605" y="3706182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477629" y="4733119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7429064" y="3724112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3275629" y="2682543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6043959" y="1706586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482112" y="3648395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34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39296</TotalTime>
  <Words>1812</Words>
  <Application>Microsoft Office PowerPoint</Application>
  <PresentationFormat>Panorámica</PresentationFormat>
  <Paragraphs>303</Paragraphs>
  <Slides>22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Hoja de cálculo</vt:lpstr>
      <vt:lpstr>Situación Epidemiológica de la  COVID-19 al 23 de Octubre del 2021</vt:lpstr>
      <vt:lpstr>La pandemia esta semana</vt:lpstr>
      <vt:lpstr>Ocupación de camas UCI y hospitalización</vt:lpstr>
      <vt:lpstr>Presentación de PowerPoint</vt:lpstr>
      <vt:lpstr>Presentación de PowerPoint</vt:lpstr>
      <vt:lpstr>Presentación de PowerPoint</vt:lpstr>
      <vt:lpstr>Análisis regional</vt:lpstr>
      <vt:lpstr>Fallecidos semanales por región*</vt:lpstr>
      <vt:lpstr>Ocupación camas UCI sigue bajando: 42.9%, cayó 1.3%</vt:lpstr>
      <vt:lpstr>Ocupación de camas de no UCI sube 0.2%, llegó a 22.7% probablemente por descenso de camas operativas</vt:lpstr>
      <vt:lpstr>Presentación de PowerPoint</vt:lpstr>
      <vt:lpstr>Presentación de PowerPoint</vt:lpstr>
      <vt:lpstr>Cambios en frecuencia de variantes por macro-región</vt:lpstr>
      <vt:lpstr>Análisis macro-regional y regional</vt:lpstr>
      <vt:lpstr>Costa Centro  Fallecidos suben. Ocupación camas UCI alta y sube en Lima región. Ocupación no UCI se mantiene alta. Casos suben en Lima metropolitana e Ica. Positividad antigénica sube en Ica</vt:lpstr>
      <vt:lpstr>Costa Sur Fallecidos bajan. Ocupación camas UCI suben y no UCI alta en Arequipa. Casos suben en Tacna, y positividad antigénica sube en Arequipa y Tacna</vt:lpstr>
      <vt:lpstr>Sierra/Selva Sur Fallecidos suben levemente. Ocupación camas UCI sube en Ayacucho y Madre de Dios y no UCI alta en Puno. Casos suben en Ayacucho y Cusco. Positividad antigénica sube en Ayacucho, Cusco y Puno</vt:lpstr>
      <vt:lpstr>Sierra/Selva Centro Fallecidos bajan. Ocupación UCI sube en Huancavelica. Ocupación camas no UCI baja y casos suben en Huánuco. Positividad antigénica baja</vt:lpstr>
      <vt:lpstr>Selva Baja  Cero fallecidos. Ocupación camas UCI baja. Ocupación camas no UCI subió cinco semanas en Ucayali. Casos suben dos semanas en Loreto, y positividad antigénica baja</vt:lpstr>
      <vt:lpstr>Sierra/Selva Norte Fallecidos se mantienen. Ocupación camas UCI baja y en Amazonas no UCI sube. Casos suben en Cajamarca y San Martín. Positividad antigénica sube en Amazonas</vt:lpstr>
      <vt:lpstr>Presentación de PowerPoint</vt:lpstr>
      <vt:lpstr>Tasa de mortalidad cae más, muy baja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Willy Lescano</dc:creator>
  <cp:lastModifiedBy>Johar</cp:lastModifiedBy>
  <cp:revision>1233</cp:revision>
  <cp:lastPrinted>2021-07-05T19:20:30Z</cp:lastPrinted>
  <dcterms:created xsi:type="dcterms:W3CDTF">2020-07-09T22:59:19Z</dcterms:created>
  <dcterms:modified xsi:type="dcterms:W3CDTF">2021-10-26T06:48:05Z</dcterms:modified>
</cp:coreProperties>
</file>